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72" r:id="rId9"/>
    <p:sldId id="263" r:id="rId10"/>
    <p:sldId id="270" r:id="rId11"/>
    <p:sldId id="264" r:id="rId12"/>
    <p:sldId id="266" r:id="rId13"/>
    <p:sldId id="265" r:id="rId14"/>
    <p:sldId id="267" r:id="rId15"/>
    <p:sldId id="269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F420B-35D7-4DD4-8EE6-42A6D087134D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2557E-14DD-4AEA-A773-EE5AB473094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2557E-14DD-4AEA-A773-EE5AB4730943}" type="slidenum">
              <a:rPr lang="es-ES" smtClean="0"/>
              <a:t>10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DC80CCC-2910-48AB-8370-74A39C4F9D16}" type="datetimeFigureOut">
              <a:rPr lang="es-ES" smtClean="0"/>
              <a:t>16/03/2013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3AA2C2D-73E8-43AA-8F72-D2F8F9E2254B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062912" cy="1470025"/>
          </a:xfrm>
        </p:spPr>
        <p:txBody>
          <a:bodyPr/>
          <a:lstStyle/>
          <a:p>
            <a:pPr algn="ctr"/>
            <a:r>
              <a:rPr lang="es-ES" b="1" dirty="0" smtClean="0"/>
              <a:t>Campamento de verano ACRESCERE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4365104"/>
            <a:ext cx="9144000" cy="648072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Finca La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Esgaravita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Alcalá de Henares (Madrid)</a:t>
            </a:r>
          </a:p>
          <a:p>
            <a:pPr algn="ctr"/>
            <a:endParaRPr lang="es-ES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3 Imagen" descr="fundacionacrescer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19442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157192"/>
            <a:ext cx="2463013" cy="1466181"/>
          </a:xfrm>
          <a:prstGeom prst="rect">
            <a:avLst/>
          </a:prstGeom>
          <a:noFill/>
          <a:ln w="25400" cap="rnd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419872" y="5780782"/>
            <a:ext cx="3384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Agosto 2013</a:t>
            </a:r>
          </a:p>
          <a:p>
            <a:endParaRPr lang="es-ES" sz="32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Campamento </a:t>
            </a:r>
            <a:r>
              <a:rPr lang="es-ES" dirty="0" err="1" smtClean="0"/>
              <a:t>Acrescere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879304"/>
          </a:xfrm>
        </p:spPr>
        <p:txBody>
          <a:bodyPr/>
          <a:lstStyle/>
          <a:p>
            <a:pPr algn="ctr">
              <a:buNone/>
            </a:pPr>
            <a:r>
              <a:rPr lang="es-ES" dirty="0" smtClean="0"/>
              <a:t>Te ofrecemos un 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campamento</a:t>
            </a:r>
            <a:r>
              <a:rPr lang="es-ES" dirty="0" smtClean="0"/>
              <a:t> de verano para tus hijos y sus amigos, donde podrán 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convivir</a:t>
            </a:r>
            <a:r>
              <a:rPr lang="es-ES" dirty="0" smtClean="0"/>
              <a:t> con otros niños/as y jóvenes de otros lugares de España, disfrutando de la 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naturaleza</a:t>
            </a:r>
            <a:r>
              <a:rPr lang="es-ES" dirty="0" smtClean="0"/>
              <a:t> y la bella ciudad de 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Alcalá</a:t>
            </a:r>
            <a:r>
              <a:rPr lang="es-ES" dirty="0" smtClean="0"/>
              <a:t>, a la vez que se divierten y aprenden 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valores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475656" y="5877272"/>
            <a:ext cx="6552728" cy="58477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uhaus 93" pitchFamily="82" charset="0"/>
              </a:rPr>
              <a:t>Para menores entre 7 y17 años</a:t>
            </a:r>
            <a:endParaRPr lang="es-ES" sz="3200" dirty="0">
              <a:solidFill>
                <a:schemeClr val="accent1">
                  <a:lumMod val="60000"/>
                  <a:lumOff val="40000"/>
                </a:schemeClr>
              </a:solidFill>
              <a:latin typeface="Bauhaus 93" pitchFamily="8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Actividades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Cada día de  la semana estará dedicado a un tema:</a:t>
            </a:r>
          </a:p>
          <a:p>
            <a:pPr marL="578358" indent="-514350">
              <a:buFont typeface="+mj-lt"/>
              <a:buAutoNum type="arabicPeriod"/>
            </a:pP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Ciencia</a:t>
            </a:r>
          </a:p>
          <a:p>
            <a:pPr marL="578358" indent="-514350">
              <a:buFont typeface="+mj-lt"/>
              <a:buAutoNum type="arabicPeriod"/>
            </a:pPr>
            <a:r>
              <a:rPr lang="es-ES" dirty="0" smtClean="0"/>
              <a:t>Solidaridad</a:t>
            </a:r>
          </a:p>
          <a:p>
            <a:pPr marL="578358" indent="-514350">
              <a:buFont typeface="+mj-lt"/>
              <a:buAutoNum type="arabicPeriod"/>
            </a:pP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Cultura</a:t>
            </a:r>
          </a:p>
          <a:p>
            <a:pPr marL="578358" indent="-514350">
              <a:buFont typeface="+mj-lt"/>
              <a:buAutoNum type="arabicPeriod"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Deporte</a:t>
            </a:r>
            <a:endParaRPr lang="es-E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78358" indent="-514350">
              <a:buFont typeface="+mj-lt"/>
              <a:buAutoNum type="arabicPeriod"/>
            </a:pPr>
            <a:r>
              <a:rPr lang="es-ES" dirty="0" smtClean="0">
                <a:solidFill>
                  <a:srgbClr val="FFC000"/>
                </a:solidFill>
              </a:rPr>
              <a:t>Diversión</a:t>
            </a:r>
          </a:p>
          <a:p>
            <a:pPr marL="578358" indent="-514350">
              <a:buFont typeface="+mj-lt"/>
              <a:buAutoNum type="arabicPeriod"/>
            </a:pP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Ecología y </a:t>
            </a:r>
            <a:r>
              <a:rPr lang="es-ES" dirty="0" smtClean="0">
                <a:solidFill>
                  <a:schemeClr val="tx1">
                    <a:lumMod val="95000"/>
                  </a:schemeClr>
                </a:solidFill>
              </a:rPr>
              <a:t>naturaleza</a:t>
            </a:r>
            <a:endParaRPr lang="es-E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78358" indent="-514350">
              <a:buFont typeface="+mj-lt"/>
              <a:buAutoNum type="arabicPeriod"/>
            </a:pP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Interioridad-Espiritualidad</a:t>
            </a:r>
            <a:endParaRPr lang="es-E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578358" indent="-514350">
              <a:buFont typeface="+mj-lt"/>
              <a:buAutoNum type="arabicPeriod"/>
            </a:pPr>
            <a:endParaRPr lang="es-ES" dirty="0" smtClean="0">
              <a:solidFill>
                <a:srgbClr val="FFC000"/>
              </a:solidFill>
            </a:endParaRPr>
          </a:p>
          <a:p>
            <a:pPr marL="578358" indent="-514350">
              <a:buFont typeface="+mj-lt"/>
              <a:buAutoNum type="arabicPeriod"/>
            </a:pPr>
            <a:endParaRPr lang="es-E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578358" indent="-514350">
              <a:buFont typeface="+mj-lt"/>
              <a:buAutoNum type="arabicPeriod"/>
            </a:pPr>
            <a:endParaRPr lang="es-E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3 Imagen" descr="C:\Users\Proyectos\Documents\F ACRESCERE\Area Proyectos\Proyectos España\Campamento\Fotos\juego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780928"/>
            <a:ext cx="3131840" cy="2448272"/>
          </a:xfrm>
          <a:prstGeom prst="rect">
            <a:avLst/>
          </a:prstGeom>
          <a:noFill/>
          <a:ln w="25400" cap="rnd">
            <a:solidFill>
              <a:srgbClr val="FFC000"/>
            </a:solidFill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Más actividades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435280" cy="45720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Tendremos </a:t>
            </a: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fiesta nocturna </a:t>
            </a:r>
            <a:r>
              <a:rPr lang="es-ES" dirty="0" smtClean="0"/>
              <a:t>diaria: festival, discoteca, noche del terror, disfraces…</a:t>
            </a:r>
          </a:p>
          <a:p>
            <a:r>
              <a:rPr lang="es-ES" dirty="0" smtClean="0"/>
              <a:t>Y actividades en </a:t>
            </a: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inglés</a:t>
            </a:r>
            <a:r>
              <a:rPr lang="es-ES" dirty="0" smtClean="0"/>
              <a:t>.</a:t>
            </a:r>
          </a:p>
          <a:p>
            <a:r>
              <a:rPr lang="es-ES" dirty="0" smtClean="0"/>
              <a:t>Haremos </a:t>
            </a: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turismo</a:t>
            </a:r>
            <a:r>
              <a:rPr lang="es-ES" dirty="0" smtClean="0"/>
              <a:t> por Alcalá.</a:t>
            </a:r>
          </a:p>
          <a:p>
            <a:r>
              <a:rPr lang="es-ES" dirty="0" smtClean="0"/>
              <a:t>Comeremos </a:t>
            </a:r>
            <a:r>
              <a:rPr lang="es-ES" dirty="0" smtClean="0">
                <a:solidFill>
                  <a:srgbClr val="FFC000"/>
                </a:solidFill>
              </a:rPr>
              <a:t>sano</a:t>
            </a:r>
            <a:r>
              <a:rPr lang="es-ES" dirty="0" smtClean="0"/>
              <a:t>.</a:t>
            </a:r>
          </a:p>
          <a:p>
            <a:r>
              <a:rPr lang="es-ES" dirty="0" smtClean="0"/>
              <a:t>Daremos de comer a </a:t>
            </a: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animales</a:t>
            </a:r>
            <a:r>
              <a:rPr lang="es-ES" dirty="0" smtClean="0"/>
              <a:t> de granja.</a:t>
            </a:r>
          </a:p>
          <a:p>
            <a:r>
              <a:rPr lang="es-ES" dirty="0" smtClean="0"/>
              <a:t>Nos bañaremos en la </a:t>
            </a: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piscina</a:t>
            </a:r>
            <a:r>
              <a:rPr lang="es-ES" dirty="0" smtClean="0"/>
              <a:t> municipal.</a:t>
            </a:r>
          </a:p>
          <a:p>
            <a:r>
              <a:rPr lang="es-ES" dirty="0" smtClean="0"/>
              <a:t>Haremos </a:t>
            </a:r>
            <a:r>
              <a:rPr lang="es-E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gymcanas</a:t>
            </a:r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 smtClean="0"/>
              <a:t>y muchos juegos.</a:t>
            </a:r>
          </a:p>
          <a:p>
            <a:r>
              <a:rPr lang="es-ES" dirty="0" smtClean="0"/>
              <a:t>Y mucho más…</a:t>
            </a:r>
          </a:p>
          <a:p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Horario aproximado</a:t>
            </a: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47664" y="1628800"/>
          <a:ext cx="6480720" cy="4536504"/>
        </p:xfrm>
        <a:graphic>
          <a:graphicData uri="http://schemas.openxmlformats.org/drawingml/2006/table">
            <a:tbl>
              <a:tblPr/>
              <a:tblGrid>
                <a:gridCol w="2232248"/>
                <a:gridCol w="4248472"/>
              </a:tblGrid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Hora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Actividad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8:00h 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Desayuno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9:00h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Limpieza y trabajos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10:00h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Actividades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13:30h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Tiempo libre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14:00h 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Comida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15:00h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Tiempo libre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16:30h</a:t>
                      </a:r>
                      <a:endParaRPr lang="es-E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Actividades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20:30h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Ducha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21:30h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Cena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22:30h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Fiesta nocturna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23.30h</a:t>
                      </a:r>
                      <a:endParaRPr lang="es-E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rgbClr val="37609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Dormir</a:t>
                      </a:r>
                      <a:endParaRPr lang="es-E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Educar en valores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772816"/>
            <a:ext cx="7776864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Pero, sobre todo, aprenderemos a:</a:t>
            </a:r>
          </a:p>
          <a:p>
            <a:pPr>
              <a:lnSpc>
                <a:spcPct val="110000"/>
              </a:lnSpc>
              <a:buNone/>
            </a:pPr>
            <a:endParaRPr lang="es-ES" dirty="0" smtClean="0"/>
          </a:p>
          <a:p>
            <a:r>
              <a:rPr lang="es-ES" dirty="0" smtClean="0"/>
              <a:t>Compartir</a:t>
            </a:r>
          </a:p>
          <a:p>
            <a:r>
              <a:rPr lang="es-ES" dirty="0" smtClean="0"/>
              <a:t>Resolver conflictos pacíficamente</a:t>
            </a:r>
          </a:p>
          <a:p>
            <a:r>
              <a:rPr lang="es-ES" dirty="0" smtClean="0"/>
              <a:t>Tomar decisiones</a:t>
            </a:r>
          </a:p>
          <a:p>
            <a:r>
              <a:rPr lang="es-ES" dirty="0" smtClean="0"/>
              <a:t>Ser creativos/as</a:t>
            </a:r>
          </a:p>
          <a:p>
            <a:r>
              <a:rPr lang="es-ES" dirty="0" smtClean="0"/>
              <a:t>Vivir con poco, sin tele ni consolas.</a:t>
            </a:r>
          </a:p>
          <a:p>
            <a:r>
              <a:rPr lang="es-ES" dirty="0" smtClean="0"/>
              <a:t>Lo que es el la AMISTAD y el AMOR.</a:t>
            </a:r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¿Quiénes lo organizamos?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882808"/>
            <a:ext cx="8496944" cy="4572000"/>
          </a:xfrm>
        </p:spPr>
        <p:txBody>
          <a:bodyPr>
            <a:normAutofit/>
          </a:bodyPr>
          <a:lstStyle/>
          <a:p>
            <a:r>
              <a:rPr lang="es-ES" dirty="0" smtClean="0"/>
              <a:t>En la </a:t>
            </a:r>
            <a:r>
              <a:rPr lang="es-ES" b="1" dirty="0" smtClean="0"/>
              <a:t>Fundación </a:t>
            </a:r>
            <a:r>
              <a:rPr lang="es-ES" b="1" dirty="0" err="1" smtClean="0"/>
              <a:t>Acrescere</a:t>
            </a:r>
            <a:r>
              <a:rPr lang="es-ES" b="1" dirty="0" smtClean="0"/>
              <a:t> </a:t>
            </a:r>
            <a:r>
              <a:rPr lang="es-ES" dirty="0" smtClean="0"/>
              <a:t>trabajamos por los menores, especialmente por aquellos que viven en centros de menores o tienen necesidades especiales.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Creemos que todos los menores tienen derecho a vivir una infancia en la que se sientan amados y les permita un desarrollo </a:t>
            </a:r>
            <a:r>
              <a:rPr lang="es-ES" dirty="0" err="1" smtClean="0"/>
              <a:t>equlibrado</a:t>
            </a:r>
            <a:r>
              <a:rPr lang="es-ES" dirty="0" smtClean="0"/>
              <a:t> y madurar.</a:t>
            </a:r>
          </a:p>
          <a:p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¿Por qué </a:t>
            </a:r>
            <a:r>
              <a:rPr lang="es-ES" dirty="0" smtClean="0"/>
              <a:t>lo organizamos?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675" indent="3175">
              <a:buNone/>
            </a:pPr>
            <a:r>
              <a:rPr lang="es-ES" dirty="0" smtClean="0"/>
              <a:t>Porque deseamos crear un espacio de integración y educación para menores de diferentes edades y condiciones:</a:t>
            </a:r>
          </a:p>
          <a:p>
            <a:pPr marL="447675" indent="3175"/>
            <a:r>
              <a:rPr lang="es-ES" dirty="0" smtClean="0"/>
              <a:t> </a:t>
            </a:r>
            <a:r>
              <a:rPr lang="es-ES" dirty="0" smtClean="0"/>
              <a:t>Niños que viven con su familia.</a:t>
            </a:r>
          </a:p>
          <a:p>
            <a:pPr marL="447675" indent="3175"/>
            <a:r>
              <a:rPr lang="es-ES" dirty="0" smtClean="0"/>
              <a:t> </a:t>
            </a:r>
            <a:r>
              <a:rPr lang="es-ES" dirty="0" smtClean="0"/>
              <a:t>Niños que viven en hogares o centros.</a:t>
            </a:r>
          </a:p>
          <a:p>
            <a:pPr marL="447675" indent="3175"/>
            <a:r>
              <a:rPr lang="es-ES" dirty="0" smtClean="0"/>
              <a:t> </a:t>
            </a:r>
            <a:r>
              <a:rPr lang="es-ES" dirty="0" smtClean="0"/>
              <a:t>Niños de diferentes condiciones sociales.</a:t>
            </a:r>
          </a:p>
          <a:p>
            <a:pPr marL="447675" indent="3175"/>
            <a:r>
              <a:rPr lang="es-ES" dirty="0" smtClean="0"/>
              <a:t> Niños con diferentes capacidades.</a:t>
            </a:r>
          </a:p>
          <a:p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 del campamento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/>
          <a:lstStyle/>
          <a:p>
            <a:r>
              <a:rPr lang="es-ES" dirty="0" smtClean="0"/>
              <a:t>Ofrecer una experiencia educativa de vida al aire libre y ocio.</a:t>
            </a:r>
          </a:p>
          <a:p>
            <a:r>
              <a:rPr lang="es-ES" dirty="0" smtClean="0"/>
              <a:t>Educar en valores de una forma divertida en un contexto extraescolar.</a:t>
            </a:r>
          </a:p>
          <a:p>
            <a:r>
              <a:rPr lang="es-ES" dirty="0" smtClean="0"/>
              <a:t>Ayudar a desarrollar la personalidad.</a:t>
            </a:r>
          </a:p>
          <a:p>
            <a:pPr algn="just"/>
            <a:r>
              <a:rPr lang="es-ES" dirty="0" smtClean="0"/>
              <a:t>Integrar a niños con capacidades diferentes.</a:t>
            </a:r>
          </a:p>
          <a:p>
            <a:r>
              <a:rPr lang="es-ES" dirty="0" smtClean="0"/>
              <a:t>Integrar a niños de familias con menos recursos y a niños de centros.</a:t>
            </a:r>
          </a:p>
          <a:p>
            <a:pPr lvl="1"/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¿Quiénes formamos el equipo de profesionales?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3922456"/>
          </a:xfrm>
        </p:spPr>
        <p:txBody>
          <a:bodyPr>
            <a:normAutofit/>
          </a:bodyPr>
          <a:lstStyle/>
          <a:p>
            <a:r>
              <a:rPr lang="es-ES" dirty="0" smtClean="0"/>
              <a:t>Equipo de coordinación.</a:t>
            </a:r>
          </a:p>
          <a:p>
            <a:r>
              <a:rPr lang="es-ES" dirty="0" smtClean="0"/>
              <a:t>Monitores de tiempo y ocio libre.</a:t>
            </a:r>
          </a:p>
          <a:p>
            <a:r>
              <a:rPr lang="es-ES" dirty="0" smtClean="0"/>
              <a:t>Monitores en prácticas, como auxiliares.</a:t>
            </a:r>
          </a:p>
          <a:p>
            <a:r>
              <a:rPr lang="es-ES" dirty="0" smtClean="0"/>
              <a:t>Psicólogo/a (jornada completa).</a:t>
            </a:r>
          </a:p>
          <a:p>
            <a:r>
              <a:rPr lang="es-ES" dirty="0" smtClean="0"/>
              <a:t>Enfermera (jornada completa).</a:t>
            </a:r>
          </a:p>
          <a:p>
            <a:r>
              <a:rPr lang="es-ES" dirty="0" smtClean="0"/>
              <a:t>Cocinera.</a:t>
            </a:r>
          </a:p>
          <a:p>
            <a:r>
              <a:rPr lang="es-ES" dirty="0" smtClean="0"/>
              <a:t>Y algunos voluntarios que nos apoyarán.</a:t>
            </a:r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¿Cuándo lo haremos?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En </a:t>
            </a:r>
            <a:r>
              <a:rPr lang="es-ES" b="1" dirty="0" smtClean="0">
                <a:solidFill>
                  <a:srgbClr val="FFC000"/>
                </a:solidFill>
              </a:rPr>
              <a:t>AGOSTO</a:t>
            </a:r>
            <a:r>
              <a:rPr lang="es-ES" dirty="0" smtClean="0"/>
              <a:t>:</a:t>
            </a:r>
          </a:p>
          <a:p>
            <a:pPr lvl="8"/>
            <a:r>
              <a:rPr lang="es-ES" sz="2800" dirty="0" smtClean="0"/>
              <a:t>Del </a:t>
            </a:r>
            <a:r>
              <a:rPr lang="es-ES" sz="2800" dirty="0" smtClean="0">
                <a:solidFill>
                  <a:srgbClr val="FFC000"/>
                </a:solidFill>
              </a:rPr>
              <a:t>3 al 10</a:t>
            </a:r>
          </a:p>
          <a:p>
            <a:pPr lvl="8"/>
            <a:r>
              <a:rPr lang="es-ES" sz="2800" dirty="0" smtClean="0"/>
              <a:t>Del </a:t>
            </a:r>
            <a:r>
              <a:rPr lang="es-ES" sz="2800" dirty="0" smtClean="0">
                <a:solidFill>
                  <a:srgbClr val="FFC000"/>
                </a:solidFill>
              </a:rPr>
              <a:t>10 al 17</a:t>
            </a:r>
          </a:p>
          <a:p>
            <a:pPr lvl="8"/>
            <a:r>
              <a:rPr lang="es-ES" sz="2800" dirty="0" smtClean="0"/>
              <a:t>Del </a:t>
            </a:r>
            <a:r>
              <a:rPr lang="es-ES" sz="2800" dirty="0" smtClean="0">
                <a:solidFill>
                  <a:srgbClr val="FFC000"/>
                </a:solidFill>
              </a:rPr>
              <a:t>17 al 24</a:t>
            </a:r>
          </a:p>
          <a:p>
            <a:pPr lvl="8"/>
            <a:r>
              <a:rPr lang="es-ES" sz="2800" dirty="0" smtClean="0"/>
              <a:t>Del </a:t>
            </a:r>
            <a:r>
              <a:rPr lang="es-ES" sz="2800" dirty="0" smtClean="0">
                <a:solidFill>
                  <a:srgbClr val="FFC000"/>
                </a:solidFill>
              </a:rPr>
              <a:t>24 al 31</a:t>
            </a:r>
          </a:p>
          <a:p>
            <a:pPr lvl="8">
              <a:buNone/>
            </a:pPr>
            <a:endParaRPr lang="es-ES" sz="2800" dirty="0" smtClean="0">
              <a:solidFill>
                <a:srgbClr val="FFC000"/>
              </a:solidFill>
            </a:endParaRPr>
          </a:p>
          <a:p>
            <a:pPr algn="just"/>
            <a:r>
              <a:rPr lang="es-ES" dirty="0" smtClean="0"/>
              <a:t>Se llega por la tarde y termina después de desayunar.</a:t>
            </a:r>
          </a:p>
          <a:p>
            <a:pPr algn="just"/>
            <a:r>
              <a:rPr lang="es-ES" dirty="0" smtClean="0"/>
              <a:t>Con posibilidad de apuntarse a varias semanas, consecutivas o no.</a:t>
            </a:r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267494"/>
            <a:ext cx="6635080" cy="1399032"/>
          </a:xfrm>
        </p:spPr>
        <p:txBody>
          <a:bodyPr/>
          <a:lstStyle/>
          <a:p>
            <a:pPr algn="ctr"/>
            <a:r>
              <a:rPr lang="es-ES" dirty="0" smtClean="0"/>
              <a:t>¿Dónde tiene lugar?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348880"/>
            <a:ext cx="8640960" cy="3960440"/>
          </a:xfrm>
        </p:spPr>
        <p:txBody>
          <a:bodyPr/>
          <a:lstStyle/>
          <a:p>
            <a:r>
              <a:rPr lang="es-ES" dirty="0" smtClean="0"/>
              <a:t>En la </a:t>
            </a:r>
            <a:r>
              <a:rPr lang="es-ES" dirty="0" smtClean="0">
                <a:solidFill>
                  <a:srgbClr val="FFC000"/>
                </a:solidFill>
              </a:rPr>
              <a:t>finca La </a:t>
            </a:r>
            <a:r>
              <a:rPr lang="es-ES" dirty="0" err="1" smtClean="0">
                <a:solidFill>
                  <a:srgbClr val="FFC000"/>
                </a:solidFill>
              </a:rPr>
              <a:t>Esgaravita</a:t>
            </a:r>
            <a:r>
              <a:rPr lang="es-ES" dirty="0" smtClean="0"/>
              <a:t>, de </a:t>
            </a:r>
            <a:r>
              <a:rPr lang="es-ES" dirty="0" smtClean="0"/>
              <a:t>32 </a:t>
            </a:r>
            <a:r>
              <a:rPr lang="es-ES" dirty="0" smtClean="0"/>
              <a:t>hectáreas, </a:t>
            </a:r>
            <a:r>
              <a:rPr lang="es-ES" dirty="0" smtClean="0"/>
              <a:t>en plena naturaleza </a:t>
            </a:r>
            <a:r>
              <a:rPr lang="es-ES" dirty="0" smtClean="0"/>
              <a:t>al </a:t>
            </a:r>
            <a:r>
              <a:rPr lang="es-ES" dirty="0" smtClean="0"/>
              <a:t>pie del monte </a:t>
            </a:r>
            <a:r>
              <a:rPr lang="es-ES" dirty="0" err="1" smtClean="0"/>
              <a:t>Ecce</a:t>
            </a:r>
            <a:r>
              <a:rPr lang="es-ES" dirty="0" smtClean="0"/>
              <a:t> </a:t>
            </a:r>
            <a:r>
              <a:rPr lang="es-ES" dirty="0" smtClean="0"/>
              <a:t>Homo, en Alcalá de Henares (Madrid).</a:t>
            </a:r>
          </a:p>
          <a:p>
            <a:r>
              <a:rPr lang="es-ES" dirty="0" smtClean="0"/>
              <a:t>Cuenta con las siguientes </a:t>
            </a:r>
            <a:r>
              <a:rPr lang="es-ES" dirty="0" smtClean="0">
                <a:solidFill>
                  <a:srgbClr val="FFC000"/>
                </a:solidFill>
              </a:rPr>
              <a:t>instalaciones</a:t>
            </a:r>
            <a:r>
              <a:rPr lang="es-ES" dirty="0" smtClean="0"/>
              <a:t>:</a:t>
            </a:r>
          </a:p>
          <a:p>
            <a:pPr lvl="1"/>
            <a:r>
              <a:rPr lang="es-ES" dirty="0" smtClean="0"/>
              <a:t>Habitaciones con literas.</a:t>
            </a:r>
          </a:p>
          <a:p>
            <a:pPr lvl="1"/>
            <a:r>
              <a:rPr lang="es-ES" dirty="0" smtClean="0"/>
              <a:t>Campos de deporte.</a:t>
            </a:r>
          </a:p>
          <a:p>
            <a:pPr lvl="1"/>
            <a:r>
              <a:rPr lang="es-ES" dirty="0" smtClean="0"/>
              <a:t>Zona de granja.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3 Imagen" descr="C:\Users\Proyectos\Documents\F ACRESCERE\Area Proyectos\Proyectos España\Campamento\Fotos\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2249113" cy="1779113"/>
          </a:xfrm>
          <a:prstGeom prst="rect">
            <a:avLst/>
          </a:prstGeom>
          <a:noFill/>
          <a:ln w="25400" cap="rnd">
            <a:solidFill>
              <a:schemeClr val="accent6"/>
            </a:solidFill>
            <a:round/>
            <a:headEnd/>
            <a:tailEnd/>
          </a:ln>
        </p:spPr>
      </p:pic>
      <p:pic>
        <p:nvPicPr>
          <p:cNvPr id="5" name="4 Imagen" descr="C:\Users\Proyectos\Documents\F ACRESCERE\Area Proyectos\Proyectos España\Campamento\Fotos\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581128"/>
            <a:ext cx="3133801" cy="2020646"/>
          </a:xfrm>
          <a:prstGeom prst="rect">
            <a:avLst/>
          </a:prstGeom>
          <a:noFill/>
          <a:ln w="25400" cap="rnd">
            <a:solidFill>
              <a:schemeClr val="accent6"/>
            </a:solidFill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¿Cuánto cuesta?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435280" cy="45720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Sólo </a:t>
            </a:r>
            <a:r>
              <a:rPr lang="es-ES" sz="3600" b="1" dirty="0" smtClean="0">
                <a:solidFill>
                  <a:srgbClr val="FFC000"/>
                </a:solidFill>
              </a:rPr>
              <a:t>200 euros </a:t>
            </a:r>
            <a:r>
              <a:rPr lang="es-ES" dirty="0" smtClean="0"/>
              <a:t>por semana porque somos una organización sin fines de lucro y con ello cubrimos los costes.</a:t>
            </a:r>
          </a:p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El precio se incrementa un 10%, si quedan plazas libres, a partir del 1 de mayo.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429000"/>
            <a:ext cx="2808312" cy="1682205"/>
          </a:xfrm>
          <a:prstGeom prst="rect">
            <a:avLst/>
          </a:prstGeom>
          <a:noFill/>
          <a:ln w="25400" cap="rnd">
            <a:solidFill>
              <a:srgbClr val="FFC000"/>
            </a:solidFill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¿Cómo hacer la reserva?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91264" cy="4572000"/>
          </a:xfrm>
        </p:spPr>
        <p:txBody>
          <a:bodyPr/>
          <a:lstStyle/>
          <a:p>
            <a:r>
              <a:rPr lang="es-ES" dirty="0" smtClean="0"/>
              <a:t>Escribiendo a </a:t>
            </a:r>
            <a:r>
              <a:rPr lang="es-ES" dirty="0" smtClean="0">
                <a:solidFill>
                  <a:srgbClr val="FFC000"/>
                </a:solidFill>
              </a:rPr>
              <a:t>acrescere@fundacionacrescere.org</a:t>
            </a:r>
          </a:p>
          <a:p>
            <a:pPr>
              <a:buNone/>
            </a:pPr>
            <a:endParaRPr lang="es-ES" dirty="0" smtClean="0">
              <a:solidFill>
                <a:srgbClr val="FFC000"/>
              </a:solidFill>
            </a:endParaRPr>
          </a:p>
          <a:p>
            <a:r>
              <a:rPr lang="es-ES" dirty="0" smtClean="0"/>
              <a:t>Llamando al </a:t>
            </a:r>
            <a:r>
              <a:rPr lang="es-ES" dirty="0" smtClean="0">
                <a:solidFill>
                  <a:srgbClr val="FFC000"/>
                </a:solidFill>
              </a:rPr>
              <a:t>915 791 4 70 </a:t>
            </a:r>
            <a:r>
              <a:rPr lang="es-ES" dirty="0" smtClean="0"/>
              <a:t>(mañanas)</a:t>
            </a:r>
          </a:p>
          <a:p>
            <a:endParaRPr lang="es-ES" dirty="0" smtClean="0"/>
          </a:p>
          <a:p>
            <a:r>
              <a:rPr lang="es-ES" dirty="0" smtClean="0"/>
              <a:t>Ingresando en concepto de señal el 40% (80 euros). El resto se domiciliará y se girará el recibo la primera quincena de julio.</a:t>
            </a:r>
            <a:endParaRPr lang="es-E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2482296"/>
          </a:xfrm>
        </p:spPr>
        <p:txBody>
          <a:bodyPr/>
          <a:lstStyle/>
          <a:p>
            <a:r>
              <a:rPr lang="es-ES" dirty="0" smtClean="0"/>
              <a:t>Si necesitas información… </a:t>
            </a:r>
            <a:r>
              <a:rPr lang="es-ES" b="1" dirty="0" smtClean="0">
                <a:solidFill>
                  <a:srgbClr val="FFC000"/>
                </a:solidFill>
              </a:rPr>
              <a:t>LLÁMANOS</a:t>
            </a:r>
            <a:r>
              <a:rPr lang="es-ES" dirty="0" smtClean="0"/>
              <a:t>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Si crees que puede interesar a otras familias… </a:t>
            </a:r>
            <a:r>
              <a:rPr lang="es-ES" b="1" dirty="0" smtClean="0">
                <a:solidFill>
                  <a:srgbClr val="FFC000"/>
                </a:solidFill>
              </a:rPr>
              <a:t>DIFÚNDELO</a:t>
            </a:r>
            <a:r>
              <a:rPr lang="es-ES" dirty="0" smtClean="0"/>
              <a:t>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Onda"/>
          <p:cNvSpPr/>
          <p:nvPr/>
        </p:nvSpPr>
        <p:spPr>
          <a:xfrm>
            <a:off x="539552" y="3717032"/>
            <a:ext cx="7992888" cy="2376264"/>
          </a:xfrm>
          <a:prstGeom prst="wave">
            <a:avLst>
              <a:gd name="adj1" fmla="val 12500"/>
              <a:gd name="adj2" fmla="val -1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Gracias por confiarnos lo más valioso de tu vida:</a:t>
            </a:r>
          </a:p>
          <a:p>
            <a:pPr algn="ctr"/>
            <a:endParaRPr lang="es-ES" sz="2400" b="1" dirty="0" smtClean="0">
              <a:solidFill>
                <a:srgbClr val="0070C0"/>
              </a:solidFill>
            </a:endParaRPr>
          </a:p>
          <a:p>
            <a:pPr algn="ctr"/>
            <a:r>
              <a:rPr lang="es-ES" sz="2400" b="1" dirty="0" smtClean="0">
                <a:solidFill>
                  <a:srgbClr val="0070C0"/>
                </a:solidFill>
              </a:rPr>
              <a:t>A TUS HIJOS</a:t>
            </a:r>
            <a:endParaRPr lang="es-ES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496944" cy="6048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Ya estamos trabajando en favor de tus hijos.</a:t>
            </a:r>
          </a:p>
          <a:p>
            <a:pPr>
              <a:buNone/>
            </a:pPr>
            <a:endParaRPr lang="es-ES" dirty="0" smtClean="0"/>
          </a:p>
          <a:p>
            <a:pPr algn="ctr">
              <a:buNone/>
            </a:pPr>
            <a:r>
              <a:rPr lang="es-ES" dirty="0" smtClean="0"/>
              <a:t>Pronto…</a:t>
            </a:r>
          </a:p>
          <a:p>
            <a:pPr algn="r">
              <a:buNone/>
            </a:pPr>
            <a:endParaRPr lang="es-ES" dirty="0" smtClean="0"/>
          </a:p>
          <a:p>
            <a:pPr algn="r">
              <a:buNone/>
            </a:pPr>
            <a:endParaRPr lang="es-ES" dirty="0" smtClean="0"/>
          </a:p>
          <a:p>
            <a:pPr algn="r">
              <a:buNone/>
            </a:pPr>
            <a:endParaRPr lang="es-ES" dirty="0" smtClean="0"/>
          </a:p>
          <a:p>
            <a:pPr algn="r">
              <a:buNone/>
            </a:pPr>
            <a:endParaRPr lang="es-ES" dirty="0" smtClean="0"/>
          </a:p>
          <a:p>
            <a:pPr algn="r">
              <a:buNone/>
            </a:pPr>
            <a:endParaRPr lang="es-ES" dirty="0" smtClean="0"/>
          </a:p>
          <a:p>
            <a:pPr algn="ctr">
              <a:buNone/>
            </a:pPr>
            <a:r>
              <a:rPr lang="es-ES" dirty="0" smtClean="0"/>
              <a:t>¡nos conoceremos!</a:t>
            </a:r>
          </a:p>
          <a:p>
            <a:pPr algn="ctr">
              <a:buNone/>
            </a:pPr>
            <a:endParaRPr lang="es-E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es-ES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www.fundacionacrescere.org</a:t>
            </a:r>
          </a:p>
          <a:p>
            <a:pPr algn="r">
              <a:buNone/>
            </a:pPr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348880"/>
            <a:ext cx="3960440" cy="2520280"/>
          </a:xfrm>
          <a:prstGeom prst="rect">
            <a:avLst/>
          </a:prstGeom>
          <a:noFill/>
          <a:ln w="25400" cap="rnd">
            <a:solidFill>
              <a:schemeClr val="accent1"/>
            </a:solidFill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105</TotalTime>
  <Words>655</Words>
  <Application>Microsoft Office PowerPoint</Application>
  <PresentationFormat>Presentación en pantalla (4:3)</PresentationFormat>
  <Paragraphs>129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Brío</vt:lpstr>
      <vt:lpstr>Campamento de verano ACRESCERE</vt:lpstr>
      <vt:lpstr>Campamento Acrescere</vt:lpstr>
      <vt:lpstr>Actividades</vt:lpstr>
      <vt:lpstr>Más actividades</vt:lpstr>
      <vt:lpstr>Horario aproximado</vt:lpstr>
      <vt:lpstr>Educar en valores</vt:lpstr>
      <vt:lpstr>¿Quiénes lo organizamos?</vt:lpstr>
      <vt:lpstr>¿Por qué lo organizamos?</vt:lpstr>
      <vt:lpstr>Objetivos del campamento</vt:lpstr>
      <vt:lpstr>¿Quiénes formamos el equipo de profesionales?</vt:lpstr>
      <vt:lpstr>¿Cuándo lo haremos?</vt:lpstr>
      <vt:lpstr>¿Dónde tiene lugar?</vt:lpstr>
      <vt:lpstr>¿Cuánto cuesta?</vt:lpstr>
      <vt:lpstr>¿Cómo hacer la reserva?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Campamento de verano ACRESCERE</dc:title>
  <dc:creator>Alejandro</dc:creator>
  <cp:lastModifiedBy>Alejandro</cp:lastModifiedBy>
  <cp:revision>31</cp:revision>
  <dcterms:created xsi:type="dcterms:W3CDTF">2013-03-16T09:50:05Z</dcterms:created>
  <dcterms:modified xsi:type="dcterms:W3CDTF">2013-03-16T11:35:17Z</dcterms:modified>
</cp:coreProperties>
</file>